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467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94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7E52-DD46-4ED8-860E-DE34B77C9F7D}" type="datetimeFigureOut">
              <a:rPr lang="it-IT" smtClean="0"/>
              <a:pPr/>
              <a:t>09/05/2022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3930-02DF-4C43-81B7-F5F3F658819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7E52-DD46-4ED8-860E-DE34B77C9F7D}" type="datetimeFigureOut">
              <a:rPr lang="it-IT" smtClean="0"/>
              <a:pPr/>
              <a:t>09/05/2022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3930-02DF-4C43-81B7-F5F3F658819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7E52-DD46-4ED8-860E-DE34B77C9F7D}" type="datetimeFigureOut">
              <a:rPr lang="it-IT" smtClean="0"/>
              <a:pPr/>
              <a:t>09/05/2022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3930-02DF-4C43-81B7-F5F3F658819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7E52-DD46-4ED8-860E-DE34B77C9F7D}" type="datetimeFigureOut">
              <a:rPr lang="it-IT" smtClean="0"/>
              <a:pPr/>
              <a:t>09/05/2022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3930-02DF-4C43-81B7-F5F3F658819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7E52-DD46-4ED8-860E-DE34B77C9F7D}" type="datetimeFigureOut">
              <a:rPr lang="it-IT" smtClean="0"/>
              <a:pPr/>
              <a:t>09/05/2022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3930-02DF-4C43-81B7-F5F3F658819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7E52-DD46-4ED8-860E-DE34B77C9F7D}" type="datetimeFigureOut">
              <a:rPr lang="it-IT" smtClean="0"/>
              <a:pPr/>
              <a:t>09/05/2022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3930-02DF-4C43-81B7-F5F3F658819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7E52-DD46-4ED8-860E-DE34B77C9F7D}" type="datetimeFigureOut">
              <a:rPr lang="it-IT" smtClean="0"/>
              <a:pPr/>
              <a:t>09/05/2022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3930-02DF-4C43-81B7-F5F3F658819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7E52-DD46-4ED8-860E-DE34B77C9F7D}" type="datetimeFigureOut">
              <a:rPr lang="it-IT" smtClean="0"/>
              <a:pPr/>
              <a:t>09/05/2022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3930-02DF-4C43-81B7-F5F3F658819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7E52-DD46-4ED8-860E-DE34B77C9F7D}" type="datetimeFigureOut">
              <a:rPr lang="it-IT" smtClean="0"/>
              <a:pPr/>
              <a:t>09/05/2022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3930-02DF-4C43-81B7-F5F3F658819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7E52-DD46-4ED8-860E-DE34B77C9F7D}" type="datetimeFigureOut">
              <a:rPr lang="it-IT" smtClean="0"/>
              <a:pPr/>
              <a:t>09/05/2022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3930-02DF-4C43-81B7-F5F3F658819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7E52-DD46-4ED8-860E-DE34B77C9F7D}" type="datetimeFigureOut">
              <a:rPr lang="it-IT" smtClean="0"/>
              <a:pPr/>
              <a:t>09/05/2022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3930-02DF-4C43-81B7-F5F3F658819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47E52-DD46-4ED8-860E-DE34B77C9F7D}" type="datetimeFigureOut">
              <a:rPr lang="it-IT" smtClean="0"/>
              <a:pPr/>
              <a:t>09/05/2022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13930-02DF-4C43-81B7-F5F3F6588193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251520" y="188640"/>
            <a:ext cx="864096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inzel Black" pitchFamily="2" charset="0"/>
                <a:ea typeface="Times New Roman" pitchFamily="18" charset="0"/>
                <a:cs typeface="Times New Roman" pitchFamily="18" charset="0"/>
              </a:rPr>
              <a:t>SIAMO PENSIONATI RICCHI?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inzel Black" pitchFamily="2" charset="0"/>
                <a:ea typeface="Times New Roman" pitchFamily="18" charset="0"/>
                <a:cs typeface="Times New Roman" pitchFamily="18" charset="0"/>
              </a:rPr>
              <a:t>NON TRATTATECI DA FURFANTI </a:t>
            </a:r>
            <a:endParaRPr kumimoji="0" lang="it-IT" sz="3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Cinzel Black" pitchFamily="2" charset="0"/>
              <a:cs typeface="Arial" pitchFamily="34" charset="0"/>
            </a:endParaRPr>
          </a:p>
        </p:txBody>
      </p:sp>
      <p:pic>
        <p:nvPicPr>
          <p:cNvPr id="1032" name="Picture 8" descr="C:\Users\Roberto Mencarelli\Desktop\una-pensionata-felice-che-vomita-soldi-aria-nonna-ricca-butta-il-premio-contanti-1926449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840" y="3933056"/>
            <a:ext cx="2308936" cy="2852936"/>
          </a:xfrm>
          <a:prstGeom prst="rect">
            <a:avLst/>
          </a:prstGeom>
          <a:noFill/>
        </p:spPr>
      </p:pic>
      <p:sp>
        <p:nvSpPr>
          <p:cNvPr id="12" name="Rettangolo 11"/>
          <p:cNvSpPr/>
          <p:nvPr/>
        </p:nvSpPr>
        <p:spPr>
          <a:xfrm>
            <a:off x="1979712" y="6167045"/>
            <a:ext cx="45365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600" b="1" dirty="0"/>
              <a:t>Corriere della Sera di martedì 5 maggio 2022 </a:t>
            </a:r>
            <a:endParaRPr lang="it-IT" sz="1600" b="1" dirty="0" smtClean="0"/>
          </a:p>
          <a:p>
            <a:pPr algn="ctr"/>
            <a:r>
              <a:rPr lang="it-IT" sz="1600" b="1" dirty="0" smtClean="0"/>
              <a:t> </a:t>
            </a:r>
            <a:r>
              <a:rPr lang="it-IT" sz="1600" b="1" dirty="0"/>
              <a:t>Lo dico al Corriere</a:t>
            </a:r>
            <a:endParaRPr lang="it-IT" sz="1600" dirty="0"/>
          </a:p>
        </p:txBody>
      </p:sp>
      <p:sp>
        <p:nvSpPr>
          <p:cNvPr id="13" name="Rettangolo 12"/>
          <p:cNvSpPr/>
          <p:nvPr/>
        </p:nvSpPr>
        <p:spPr>
          <a:xfrm>
            <a:off x="720406" y="1052736"/>
            <a:ext cx="77048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b="1" dirty="0"/>
              <a:t>Secondo il governo italiano io sarei uno ricco perché percepisco una pensione superiore a 7 volte la minima e quindi non ho diritto a nessun aumento, a nessuna rivalutazione anche se l'inflazione sfiora il 7 % </a:t>
            </a:r>
            <a:r>
              <a:rPr lang="it-IT" b="1" dirty="0" smtClean="0"/>
              <a:t>annuo </a:t>
            </a:r>
            <a:r>
              <a:rPr lang="it-IT" b="1" dirty="0"/>
              <a:t>e anzi da circa 10</a:t>
            </a:r>
            <a:r>
              <a:rPr lang="it-IT" dirty="0"/>
              <a:t/>
            </a:r>
            <a:br>
              <a:rPr lang="it-IT" dirty="0"/>
            </a:br>
            <a:r>
              <a:rPr lang="it-IT" b="1" dirty="0"/>
              <a:t>anni le pensioni come la mia sono state sottoposte a continui contribuiti e prelievi di solidarietà per sostenere altri provvedimenti presi dal governo, tipo il reddito di cittadinanza. </a:t>
            </a:r>
            <a:endParaRPr lang="it-IT" dirty="0"/>
          </a:p>
        </p:txBody>
      </p:sp>
      <p:sp>
        <p:nvSpPr>
          <p:cNvPr id="14" name="Rettangolo 13"/>
          <p:cNvSpPr/>
          <p:nvPr/>
        </p:nvSpPr>
        <p:spPr>
          <a:xfrm>
            <a:off x="744616" y="2782669"/>
            <a:ext cx="762260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b="1" dirty="0">
                <a:solidFill>
                  <a:srgbClr val="C00000"/>
                </a:solidFill>
                <a:latin typeface="Cinzel Black" pitchFamily="2" charset="0"/>
              </a:rPr>
              <a:t>Ma perché trattarci come </a:t>
            </a:r>
            <a:r>
              <a:rPr lang="it-IT" b="1" dirty="0" smtClean="0">
                <a:solidFill>
                  <a:srgbClr val="C00000"/>
                </a:solidFill>
                <a:latin typeface="Cinzel Black" pitchFamily="2" charset="0"/>
              </a:rPr>
              <a:t>furfanti</a:t>
            </a:r>
            <a:r>
              <a:rPr lang="it-IT" b="1" dirty="0">
                <a:solidFill>
                  <a:srgbClr val="C00000"/>
                </a:solidFill>
                <a:latin typeface="Cinzel Black" pitchFamily="2" charset="0"/>
              </a:rPr>
              <a:t> </a:t>
            </a:r>
            <a:r>
              <a:rPr lang="it-IT" b="1" dirty="0" smtClean="0">
                <a:solidFill>
                  <a:srgbClr val="C00000"/>
                </a:solidFill>
                <a:latin typeface="Cinzel Black" pitchFamily="2" charset="0"/>
              </a:rPr>
              <a:t>e </a:t>
            </a:r>
          </a:p>
          <a:p>
            <a:pPr algn="ctr"/>
            <a:r>
              <a:rPr lang="it-IT" b="1" dirty="0" smtClean="0">
                <a:solidFill>
                  <a:srgbClr val="C00000"/>
                </a:solidFill>
                <a:latin typeface="Cinzel Black" pitchFamily="2" charset="0"/>
              </a:rPr>
              <a:t>perché considerarci </a:t>
            </a:r>
            <a:r>
              <a:rPr lang="it-IT" b="1" dirty="0">
                <a:solidFill>
                  <a:srgbClr val="C00000"/>
                </a:solidFill>
                <a:latin typeface="Cinzel Black" pitchFamily="2" charset="0"/>
              </a:rPr>
              <a:t>ricchi inutili che vivono di </a:t>
            </a:r>
            <a:r>
              <a:rPr lang="it-IT" b="1" dirty="0" smtClean="0">
                <a:solidFill>
                  <a:srgbClr val="C00000"/>
                </a:solidFill>
                <a:latin typeface="Cinzel Black" pitchFamily="2" charset="0"/>
              </a:rPr>
              <a:t>rendita?</a:t>
            </a:r>
            <a:endParaRPr lang="it-IT" dirty="0">
              <a:solidFill>
                <a:srgbClr val="C00000"/>
              </a:solidFill>
              <a:latin typeface="Cinzel Black" pitchFamily="2" charset="0"/>
            </a:endParaRPr>
          </a:p>
        </p:txBody>
      </p:sp>
      <p:pic>
        <p:nvPicPr>
          <p:cNvPr id="1033" name="Picture 9" descr="C:\Users\Roberto Mencarelli\Desktop\atm-vector-illustration-automated-teller-260nw-170367792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3645024"/>
            <a:ext cx="2088232" cy="2232248"/>
          </a:xfrm>
          <a:prstGeom prst="rect">
            <a:avLst/>
          </a:prstGeom>
          <a:noFill/>
        </p:spPr>
      </p:pic>
      <p:sp>
        <p:nvSpPr>
          <p:cNvPr id="17" name="Rettangolo 16"/>
          <p:cNvSpPr/>
          <p:nvPr/>
        </p:nvSpPr>
        <p:spPr>
          <a:xfrm rot="10800000" flipV="1">
            <a:off x="4263620" y="3838748"/>
            <a:ext cx="504056" cy="139835"/>
          </a:xfrm>
          <a:prstGeom prst="rect">
            <a:avLst/>
          </a:prstGeom>
          <a:solidFill>
            <a:srgbClr val="7646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 smtClean="0"/>
              <a:t>INPS</a:t>
            </a:r>
            <a:endParaRPr lang="it-IT" sz="1200" b="1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4392138" y="4581128"/>
            <a:ext cx="64807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b="1" dirty="0" smtClean="0">
                <a:solidFill>
                  <a:schemeClr val="bg1"/>
                </a:solidFill>
              </a:rPr>
              <a:t>CASSA </a:t>
            </a:r>
          </a:p>
          <a:p>
            <a:pPr algn="ctr"/>
            <a:r>
              <a:rPr lang="it-IT" sz="700" b="1" dirty="0" smtClean="0">
                <a:solidFill>
                  <a:schemeClr val="bg1"/>
                </a:solidFill>
              </a:rPr>
              <a:t>PENSIONI</a:t>
            </a:r>
          </a:p>
          <a:p>
            <a:pPr algn="ctr"/>
            <a:r>
              <a:rPr lang="it-IT" sz="700" b="1" dirty="0" smtClean="0">
                <a:solidFill>
                  <a:schemeClr val="bg1"/>
                </a:solidFill>
              </a:rPr>
              <a:t> D’ORO</a:t>
            </a:r>
            <a:endParaRPr lang="it-IT" sz="700" b="1" dirty="0">
              <a:solidFill>
                <a:schemeClr val="bg1"/>
              </a:solidFill>
            </a:endParaRPr>
          </a:p>
        </p:txBody>
      </p:sp>
      <p:pic>
        <p:nvPicPr>
          <p:cNvPr id="1035" name="Picture 11" descr="C:\Users\Roberto Mencarelli\Desktop\Immagine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4561" y="4077072"/>
            <a:ext cx="2467919" cy="2780928"/>
          </a:xfrm>
          <a:prstGeom prst="rect">
            <a:avLst/>
          </a:prstGeom>
          <a:noFill/>
        </p:spPr>
      </p:pic>
      <p:sp>
        <p:nvSpPr>
          <p:cNvPr id="23" name="Rettangolo 22"/>
          <p:cNvSpPr/>
          <p:nvPr/>
        </p:nvSpPr>
        <p:spPr>
          <a:xfrm>
            <a:off x="2267744" y="5949280"/>
            <a:ext cx="4032448" cy="908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Ovale 10"/>
          <p:cNvSpPr/>
          <p:nvPr/>
        </p:nvSpPr>
        <p:spPr>
          <a:xfrm>
            <a:off x="2629978" y="3645024"/>
            <a:ext cx="3693616" cy="2664296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3" name="Picture 2" descr="C:\Users\Roberto Mencarelli\Desktop\enpam-logo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59570" y="4390504"/>
            <a:ext cx="1555374" cy="576064"/>
          </a:xfrm>
          <a:prstGeom prst="rect">
            <a:avLst/>
          </a:prstGeom>
          <a:noFill/>
        </p:spPr>
      </p:pic>
      <p:sp>
        <p:nvSpPr>
          <p:cNvPr id="34" name="CasellaDiTesto 33"/>
          <p:cNvSpPr txBox="1"/>
          <p:nvPr/>
        </p:nvSpPr>
        <p:spPr>
          <a:xfrm>
            <a:off x="3465946" y="3738240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C00000"/>
                </a:solidFill>
              </a:rPr>
              <a:t>Possibili </a:t>
            </a:r>
          </a:p>
          <a:p>
            <a:pPr algn="ctr"/>
            <a:r>
              <a:rPr lang="it-IT" b="1" dirty="0" smtClean="0">
                <a:solidFill>
                  <a:srgbClr val="C00000"/>
                </a:solidFill>
              </a:rPr>
              <a:t>nuovi bancomat?</a:t>
            </a:r>
            <a:endParaRPr lang="it-IT" b="1" dirty="0">
              <a:solidFill>
                <a:srgbClr val="C00000"/>
              </a:solidFill>
            </a:endParaRPr>
          </a:p>
        </p:txBody>
      </p:sp>
      <p:pic>
        <p:nvPicPr>
          <p:cNvPr id="35" name="Picture 7" descr="C:\Users\Roberto Mencarelli\Desktop\002-Cassa-Nazionale-di-Assistenza-e-Previdenza-Forense-logo-CF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20072" y="4365104"/>
            <a:ext cx="785774" cy="1335881"/>
          </a:xfrm>
          <a:prstGeom prst="rect">
            <a:avLst/>
          </a:prstGeom>
          <a:noFill/>
        </p:spPr>
      </p:pic>
      <p:pic>
        <p:nvPicPr>
          <p:cNvPr id="36" name="Picture 3" descr="C:\Users\Roberto Mencarelli\Desktop\214582EF-4634-41E1-B7C6-D001C49E2D94.jpe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80382" y="5445224"/>
            <a:ext cx="1584350" cy="663531"/>
          </a:xfrm>
          <a:prstGeom prst="rect">
            <a:avLst/>
          </a:prstGeom>
          <a:noFill/>
        </p:spPr>
      </p:pic>
      <p:pic>
        <p:nvPicPr>
          <p:cNvPr id="37" name="Picture 10" descr="C:\Users\Roberto Mencarelli\Desktop\enpab-400x407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39952" y="4509120"/>
            <a:ext cx="866290" cy="881450"/>
          </a:xfrm>
          <a:prstGeom prst="rect">
            <a:avLst/>
          </a:prstGeom>
          <a:noFill/>
        </p:spPr>
      </p:pic>
      <p:pic>
        <p:nvPicPr>
          <p:cNvPr id="38" name="Picture 9" descr="C:\Users\Roberto Mencarelli\Desktop\logo-enpaf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773994" y="4941168"/>
            <a:ext cx="1131590" cy="5029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11" grpId="0" animBg="1"/>
      <p:bldP spid="34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88</Words>
  <Application>Microsoft Office PowerPoint</Application>
  <PresentationFormat>Presentazione su schermo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Roberto Mencarelli</dc:creator>
  <cp:lastModifiedBy>Roberto Mencarelli</cp:lastModifiedBy>
  <cp:revision>32</cp:revision>
  <dcterms:created xsi:type="dcterms:W3CDTF">2022-05-07T16:16:30Z</dcterms:created>
  <dcterms:modified xsi:type="dcterms:W3CDTF">2022-05-09T11:33:18Z</dcterms:modified>
</cp:coreProperties>
</file>